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71" r:id="rId8"/>
    <p:sldId id="262" r:id="rId9"/>
    <p:sldId id="263" r:id="rId10"/>
    <p:sldId id="270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943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589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68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09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3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34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614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127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84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943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869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53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755D6-FA26-496A-89BF-C64E9F384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Practical Activity: Drowning Rescue Drill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CB836E-4CA5-48CA-AD5A-E5B5A33B95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Participants practice: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3E4A29-7513-43B0-85FA-AC6FA98A4E7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Approaching a drowning victim safely</a:t>
            </a:r>
          </a:p>
          <a:p>
            <a:pPr lvl="0"/>
            <a:r>
              <a:rPr lang="en-US" dirty="0"/>
              <a:t>Giving </a:t>
            </a:r>
            <a:r>
              <a:rPr lang="en-US" b="1" dirty="0"/>
              <a:t>5 rescue breaths</a:t>
            </a:r>
            <a:endParaRPr lang="en-US" dirty="0"/>
          </a:p>
          <a:p>
            <a:pPr lvl="0"/>
            <a:r>
              <a:rPr lang="en-US" dirty="0"/>
              <a:t>Performing </a:t>
            </a:r>
            <a:r>
              <a:rPr lang="en-US" b="1" dirty="0"/>
              <a:t>30 compressions</a:t>
            </a:r>
            <a:endParaRPr lang="en-US" dirty="0"/>
          </a:p>
          <a:p>
            <a:pPr lvl="0"/>
            <a:r>
              <a:rPr lang="en-US" dirty="0"/>
              <a:t>Alternating 30:2 cycles</a:t>
            </a:r>
          </a:p>
          <a:p>
            <a:pPr lvl="0"/>
            <a:r>
              <a:rPr lang="en-US" dirty="0"/>
              <a:t>Placing victim in recovery position</a:t>
            </a:r>
          </a:p>
          <a:p>
            <a:pPr lvl="0"/>
            <a:r>
              <a:rPr lang="en-US" dirty="0"/>
              <a:t>Discussing challenges (wet environment, fatigue, panic)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BEFE50-9E59-4C81-805C-65C4B9D472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Instructor checks: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6DE6BC-3A09-465D-A200-C709C536F52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Technique</a:t>
            </a:r>
          </a:p>
          <a:p>
            <a:pPr lvl="0"/>
            <a:r>
              <a:rPr lang="en-US" dirty="0"/>
              <a:t>Airway opening</a:t>
            </a:r>
          </a:p>
          <a:p>
            <a:pPr lvl="0"/>
            <a:r>
              <a:rPr lang="en-US" dirty="0"/>
              <a:t>Breath effectiveness</a:t>
            </a:r>
          </a:p>
          <a:p>
            <a:pPr lvl="0"/>
            <a:r>
              <a:rPr lang="en-US" dirty="0"/>
              <a:t>Compression quality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6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CB7EC-E33A-44EB-B256-42FA7C5C9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95076-AB6C-4B36-A87E-EF8072DB5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Early rescue + first aid = survival</a:t>
            </a:r>
          </a:p>
          <a:p>
            <a:pPr lvl="0"/>
            <a:r>
              <a:rPr lang="en-US" b="1" dirty="0"/>
              <a:t>5 rescue breaths first</a:t>
            </a:r>
            <a:r>
              <a:rPr lang="en-US" dirty="0"/>
              <a:t> for drowning victims</a:t>
            </a:r>
          </a:p>
          <a:p>
            <a:pPr lvl="0"/>
            <a:r>
              <a:rPr lang="en-US" dirty="0"/>
              <a:t>CPR must be high-quality &amp; continuous</a:t>
            </a:r>
          </a:p>
          <a:p>
            <a:pPr lvl="0"/>
            <a:r>
              <a:rPr lang="en-US" dirty="0"/>
              <a:t>Recovery position prevents aspiration</a:t>
            </a:r>
          </a:p>
          <a:p>
            <a:pPr lvl="0"/>
            <a:r>
              <a:rPr lang="en-US" dirty="0"/>
              <a:t>Keep victim warm &amp; monitor closely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28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21A9B-F295-4661-AAE9-166770D11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0BC92-E278-42D8-A61C-95841B7CD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What are the first steps on reaching a drowning victim?</a:t>
            </a:r>
          </a:p>
          <a:p>
            <a:pPr lvl="0"/>
            <a:r>
              <a:rPr lang="en-US" dirty="0"/>
              <a:t>Why are rescue breaths crucial before compressions?</a:t>
            </a:r>
          </a:p>
          <a:p>
            <a:pPr lvl="0"/>
            <a:r>
              <a:rPr lang="en-US" dirty="0"/>
              <a:t>How does recovery position help after breathing returns?</a:t>
            </a:r>
          </a:p>
          <a:p>
            <a:pPr lvl="0"/>
            <a:r>
              <a:rPr lang="en-US" dirty="0"/>
              <a:t>What steps help prevent hypothermia?</a:t>
            </a:r>
          </a:p>
          <a:p>
            <a:pPr lvl="0"/>
            <a:r>
              <a:rPr lang="en-US" dirty="0"/>
              <a:t>How can communities and PHC staff prepare for water emergencies?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715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D1B1-C436-43B5-BA40-57B8885E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472" y="400582"/>
            <a:ext cx="10846191" cy="8763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</a:rPr>
              <a:t>MODULE TWO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b="1" dirty="0">
                <a:solidFill>
                  <a:srgbClr val="002060"/>
                </a:solidFill>
              </a:rPr>
              <a:t>FIRST AID MANAGEMENT IN EMERGENCIES AT PRIMARY HEALTHCARE LEVEL</a:t>
            </a:r>
            <a:br>
              <a:rPr lang="en-US" sz="2700" b="1" dirty="0"/>
            </a:br>
            <a:br>
              <a:rPr lang="en-US" sz="2700" b="1" dirty="0"/>
            </a:br>
            <a:r>
              <a:rPr lang="en-US" sz="2000" b="1" dirty="0">
                <a:solidFill>
                  <a:srgbClr val="00B050"/>
                </a:solidFill>
              </a:rPr>
              <a:t>SESSION 2.12: DROWNING MANAGEMENT AT PHC LEVEL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 MA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C18F-82B5-4DFC-A0F9-7786B6CCEF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48" y="1941339"/>
            <a:ext cx="4290255" cy="40835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917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F60CF-E92E-469C-AA79-FB04EFAD3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9417B-BACE-4EBB-8E4A-4F449A293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Drowning = inability to breathe due to submersion</a:t>
            </a:r>
          </a:p>
          <a:p>
            <a:pPr lvl="0"/>
            <a:r>
              <a:rPr lang="en-US" dirty="0"/>
              <a:t>Causes </a:t>
            </a:r>
            <a:r>
              <a:rPr lang="en-US" b="1" dirty="0"/>
              <a:t>respiratory failure → hypoxia → cardiac arrest</a:t>
            </a:r>
            <a:endParaRPr lang="en-US" dirty="0"/>
          </a:p>
          <a:p>
            <a:pPr lvl="0"/>
            <a:r>
              <a:rPr lang="en-US" dirty="0"/>
              <a:t>Immediate rescue + CPR greatly improves survival</a:t>
            </a:r>
          </a:p>
          <a:p>
            <a:pPr lvl="0"/>
            <a:r>
              <a:rPr lang="en-US" dirty="0"/>
              <a:t>PHC staff must act FAST: </a:t>
            </a:r>
            <a:r>
              <a:rPr lang="en-US" b="1" dirty="0"/>
              <a:t>Airway → Breathing → Circulation</a:t>
            </a:r>
            <a:endParaRPr lang="en-US" dirty="0"/>
          </a:p>
          <a:p>
            <a:pPr lvl="0"/>
            <a:r>
              <a:rPr lang="en-US" dirty="0"/>
              <a:t>Drowning occurs in pools, canals, rivers, floods, baths</a:t>
            </a:r>
          </a:p>
          <a:p>
            <a:pPr lvl="0"/>
            <a:r>
              <a:rPr lang="en-US" dirty="0"/>
              <a:t>Water enters airway → prevents oxygen exchange</a:t>
            </a:r>
          </a:p>
          <a:p>
            <a:pPr lvl="0"/>
            <a:r>
              <a:rPr lang="en-US" dirty="0"/>
              <a:t>Major risk groups: </a:t>
            </a:r>
            <a:r>
              <a:rPr lang="en-US" b="1" dirty="0"/>
              <a:t>children, swimmers, flood victims</a:t>
            </a:r>
            <a:endParaRPr lang="en-US" dirty="0"/>
          </a:p>
          <a:p>
            <a:pPr lvl="0"/>
            <a:r>
              <a:rPr lang="en-US" dirty="0"/>
              <a:t>Delayed action leads to irreversible brain damage</a:t>
            </a:r>
          </a:p>
          <a:p>
            <a:pPr lvl="0"/>
            <a:r>
              <a:rPr lang="en-US" dirty="0"/>
              <a:t>Goal: restore </a:t>
            </a:r>
            <a:r>
              <a:rPr lang="en-US" b="1" dirty="0"/>
              <a:t>breathing + circulation</a:t>
            </a:r>
            <a:r>
              <a:rPr lang="en-US" dirty="0"/>
              <a:t> quickly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009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D9EF5-5C83-4828-AF23-C22E5060B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0C408-01B2-459F-9F7F-8662ECF9C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Participants will be able to: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Recognize signs of drowning &amp; respiratory distress</a:t>
            </a:r>
          </a:p>
          <a:p>
            <a:pPr lvl="1"/>
            <a:r>
              <a:rPr lang="en-US" dirty="0"/>
              <a:t>Perform </a:t>
            </a:r>
            <a:r>
              <a:rPr lang="en-US" b="1" dirty="0"/>
              <a:t>effective CPR</a:t>
            </a:r>
            <a:r>
              <a:rPr lang="en-US" dirty="0"/>
              <a:t> for drowning victims</a:t>
            </a:r>
          </a:p>
          <a:p>
            <a:pPr lvl="1"/>
            <a:r>
              <a:rPr lang="en-US" dirty="0"/>
              <a:t>Place revived victim in </a:t>
            </a:r>
            <a:r>
              <a:rPr lang="en-US" b="1" dirty="0"/>
              <a:t>recovery position</a:t>
            </a:r>
            <a:endParaRPr lang="en-US" dirty="0"/>
          </a:p>
          <a:p>
            <a:pPr lvl="1"/>
            <a:r>
              <a:rPr lang="en-US" dirty="0"/>
              <a:t>Understand priorities in water-related emergencies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519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2E43D-AF1B-4E63-BD3B-1FB945FBA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Initial Assessment of Drowning Victim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D6DC0-C02E-44E6-B083-F3E9E8809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Check immediately: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b="1" dirty="0"/>
              <a:t>Responsiveness:</a:t>
            </a:r>
            <a:r>
              <a:rPr lang="en-US" dirty="0"/>
              <a:t> Call loudly, shake gently</a:t>
            </a:r>
          </a:p>
          <a:p>
            <a:pPr lvl="1"/>
            <a:r>
              <a:rPr lang="en-US" b="1" dirty="0"/>
              <a:t>Airway:</a:t>
            </a:r>
            <a:r>
              <a:rPr lang="en-US" dirty="0"/>
              <a:t> Look for obstruction/water</a:t>
            </a:r>
          </a:p>
          <a:p>
            <a:pPr lvl="1"/>
            <a:r>
              <a:rPr lang="en-US" b="1" dirty="0"/>
              <a:t>Breathing:</a:t>
            </a:r>
            <a:r>
              <a:rPr lang="en-US" dirty="0"/>
              <a:t> Look, listen, feel</a:t>
            </a:r>
          </a:p>
          <a:p>
            <a:pPr lvl="1"/>
            <a:r>
              <a:rPr lang="en-US" b="1" dirty="0"/>
              <a:t>Circulation:</a:t>
            </a:r>
            <a:r>
              <a:rPr lang="en-US" dirty="0"/>
              <a:t> Check pulse, chest rise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⚠️ Move victim from water only if safe for rescuer.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140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BEB35-76D0-4827-9A7E-065F3870D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CPR Sequence for Drowning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73C47-721E-4788-B97E-8EB3584BC0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Step 1 — Give 5 Rescue Breaths</a:t>
            </a:r>
          </a:p>
          <a:p>
            <a:pPr lvl="1"/>
            <a:r>
              <a:rPr lang="en-US" dirty="0"/>
              <a:t>Drowning causes lack of oxygen → breaths are essential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Step 2 — Chest Compressions</a:t>
            </a:r>
          </a:p>
          <a:p>
            <a:pPr lvl="1"/>
            <a:r>
              <a:rPr lang="en-US" dirty="0"/>
              <a:t>30 compressions</a:t>
            </a:r>
          </a:p>
          <a:p>
            <a:pPr lvl="1"/>
            <a:r>
              <a:rPr lang="en-US" dirty="0"/>
              <a:t>Rate: </a:t>
            </a:r>
            <a:r>
              <a:rPr lang="en-US" b="1" dirty="0"/>
              <a:t>100–120/min</a:t>
            </a:r>
            <a:endParaRPr lang="en-US" dirty="0"/>
          </a:p>
          <a:p>
            <a:pPr lvl="1"/>
            <a:r>
              <a:rPr lang="en-US" dirty="0"/>
              <a:t>Depth: 5–6 cm in adults</a:t>
            </a:r>
          </a:p>
          <a:p>
            <a:endParaRPr lang="en-US" dirty="0"/>
          </a:p>
        </p:txBody>
      </p:sp>
      <p:pic>
        <p:nvPicPr>
          <p:cNvPr id="5" name="Image 328" descr="Related image">
            <a:extLst>
              <a:ext uri="{FF2B5EF4-FFF2-40B4-BE49-F238E27FC236}">
                <a16:creationId xmlns:a16="http://schemas.microsoft.com/office/drawing/2014/main" id="{B761C4F7-DF3D-4D7B-A723-39DEF7451FCC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852" y="2010878"/>
            <a:ext cx="2052638" cy="1564806"/>
          </a:xfrm>
          <a:prstGeom prst="rect">
            <a:avLst/>
          </a:prstGeom>
        </p:spPr>
      </p:pic>
      <p:pic>
        <p:nvPicPr>
          <p:cNvPr id="6" name="Image 248">
            <a:extLst>
              <a:ext uri="{FF2B5EF4-FFF2-40B4-BE49-F238E27FC236}">
                <a16:creationId xmlns:a16="http://schemas.microsoft.com/office/drawing/2014/main" id="{EAAAB574-3288-435A-A3B4-8883BF3ED75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763" y="3735175"/>
            <a:ext cx="1948816" cy="1876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75495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B134A-B732-47FE-B1C1-671867105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CPR Sequence for Drowning.. </a:t>
            </a:r>
            <a:r>
              <a:rPr lang="en-US" dirty="0" err="1"/>
              <a:t>Continu</a:t>
            </a:r>
            <a:r>
              <a:rPr lang="en-US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64B8B-8DCE-4FD6-9291-D53EDC866B0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Step 3 — Continue CPR</a:t>
            </a:r>
          </a:p>
          <a:p>
            <a:pPr lvl="1"/>
            <a:r>
              <a:rPr lang="en-US" dirty="0"/>
              <a:t>Cycle: </a:t>
            </a:r>
            <a:r>
              <a:rPr lang="en-US" b="1" dirty="0"/>
              <a:t>30 compressions : 2 breaths</a:t>
            </a:r>
            <a:endParaRPr lang="en-US" dirty="0"/>
          </a:p>
          <a:p>
            <a:pPr lvl="1"/>
            <a:r>
              <a:rPr lang="en-US" dirty="0"/>
              <a:t>Continue until victim breathes or help arrives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Step 4 — Recovery Position</a:t>
            </a:r>
          </a:p>
          <a:p>
            <a:pPr lvl="1"/>
            <a:r>
              <a:rPr lang="en-US" dirty="0"/>
              <a:t>If breathing resumes → place on side to keep airway open</a:t>
            </a:r>
          </a:p>
          <a:p>
            <a:endParaRPr lang="en-US" dirty="0"/>
          </a:p>
        </p:txBody>
      </p:sp>
      <p:pic>
        <p:nvPicPr>
          <p:cNvPr id="5" name="Image 330" descr="Related image">
            <a:extLst>
              <a:ext uri="{FF2B5EF4-FFF2-40B4-BE49-F238E27FC236}">
                <a16:creationId xmlns:a16="http://schemas.microsoft.com/office/drawing/2014/main" id="{F201FB21-602D-485D-8C86-16A4EF2D0FFA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189" y="2045281"/>
            <a:ext cx="1716088" cy="1689894"/>
          </a:xfrm>
          <a:prstGeom prst="rect">
            <a:avLst/>
          </a:prstGeom>
        </p:spPr>
      </p:pic>
      <p:pic>
        <p:nvPicPr>
          <p:cNvPr id="6" name="Image 331" descr="Related image">
            <a:extLst>
              <a:ext uri="{FF2B5EF4-FFF2-40B4-BE49-F238E27FC236}">
                <a16:creationId xmlns:a16="http://schemas.microsoft.com/office/drawing/2014/main" id="{A5154AAD-1B99-4271-9C7C-8EC2D20A682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08959" y="4073718"/>
            <a:ext cx="3101220" cy="169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310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7E95A-9ED9-419E-AF2C-97A0A6161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Principles (Why 5 Rescue Breaths First?)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8D637-EA60-4CC5-B2AB-8C75F0395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Drowning = </a:t>
            </a:r>
            <a:r>
              <a:rPr lang="en-US" i="1" dirty="0"/>
              <a:t>respiratory arrest first</a:t>
            </a:r>
            <a:r>
              <a:rPr lang="en-US" dirty="0"/>
              <a:t> → oxygen depletion</a:t>
            </a:r>
          </a:p>
          <a:p>
            <a:pPr lvl="0"/>
            <a:r>
              <a:rPr lang="en-US" dirty="0"/>
              <a:t>Lungs filled with water → need oxygenation immediately</a:t>
            </a:r>
          </a:p>
          <a:p>
            <a:pPr lvl="0"/>
            <a:r>
              <a:rPr lang="en-US" dirty="0"/>
              <a:t>Initial rescue breaths help:</a:t>
            </a:r>
          </a:p>
          <a:p>
            <a:pPr lvl="1"/>
            <a:r>
              <a:rPr lang="en-US" dirty="0"/>
              <a:t>Push oxygen into lungs</a:t>
            </a:r>
          </a:p>
          <a:p>
            <a:pPr lvl="1"/>
            <a:r>
              <a:rPr lang="en-US" dirty="0"/>
              <a:t>Start oxygen flow to brain</a:t>
            </a:r>
          </a:p>
          <a:p>
            <a:pPr lvl="1"/>
            <a:r>
              <a:rPr lang="en-US" dirty="0"/>
              <a:t>Improve chances of heart restarting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198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3F3BE-0511-4FCE-A5AC-B403872C8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Additional Care After Resuscitation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D2B0C-6904-40FB-9181-D6D70D6BA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Remove wet clothing</a:t>
            </a:r>
          </a:p>
          <a:p>
            <a:pPr lvl="0"/>
            <a:r>
              <a:rPr lang="en-US" dirty="0"/>
              <a:t>Cover with dry sheets/blankets → prevent </a:t>
            </a:r>
            <a:r>
              <a:rPr lang="en-US" b="1" dirty="0"/>
              <a:t>hypothermia</a:t>
            </a:r>
            <a:endParaRPr lang="en-US" dirty="0"/>
          </a:p>
          <a:p>
            <a:pPr lvl="0"/>
            <a:r>
              <a:rPr lang="en-US" dirty="0"/>
              <a:t>Monitor breathing, pulse &amp; consciousness</a:t>
            </a:r>
          </a:p>
          <a:p>
            <a:pPr lvl="0"/>
            <a:r>
              <a:rPr lang="en-US" dirty="0"/>
              <a:t>Provide reassurance</a:t>
            </a:r>
          </a:p>
          <a:p>
            <a:pPr lvl="0"/>
            <a:r>
              <a:rPr lang="en-US" dirty="0"/>
              <a:t>Prepare for </a:t>
            </a:r>
            <a:r>
              <a:rPr lang="en-US" b="1" dirty="0"/>
              <a:t>transport to health facility</a:t>
            </a:r>
            <a:r>
              <a:rPr lang="en-US" dirty="0"/>
              <a:t> if needed</a:t>
            </a:r>
          </a:p>
          <a:p>
            <a:pPr lvl="0"/>
            <a:r>
              <a:rPr lang="en-US" dirty="0"/>
              <a:t>Watch for delayed symptoms like cough, distress, or confusion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416266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13</TotalTime>
  <Words>484</Words>
  <Application>Microsoft Office PowerPoint</Application>
  <PresentationFormat>Widescreen</PresentationFormat>
  <Paragraphs>82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Gill Sans MT</vt:lpstr>
      <vt:lpstr>Gallery</vt:lpstr>
      <vt:lpstr>PowerPoint Presentation</vt:lpstr>
      <vt:lpstr>MODULE TWO FIRST AID MANAGEMENT IN EMERGENCIES AT PRIMARY HEALTHCARE LEVEL  SESSION 2.12: DROWNING MANAGEMENT AT PHC LEVEL     MA</vt:lpstr>
      <vt:lpstr> Introduction</vt:lpstr>
      <vt:lpstr>Session Objectives</vt:lpstr>
      <vt:lpstr>Initial Assessment of Drowning Victim </vt:lpstr>
      <vt:lpstr>CPR Sequence for Drowning </vt:lpstr>
      <vt:lpstr>CPR Sequence for Drowning.. Continu…</vt:lpstr>
      <vt:lpstr>Key Principles (Why 5 Rescue Breaths First?)</vt:lpstr>
      <vt:lpstr>Additional Care After Resuscitation </vt:lpstr>
      <vt:lpstr>Practical Activity: Drowning Rescue Drill </vt:lpstr>
      <vt:lpstr>Key Takeaways</vt:lpstr>
      <vt:lpstr>Reflection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3</cp:revision>
  <dcterms:created xsi:type="dcterms:W3CDTF">2025-11-22T16:28:43Z</dcterms:created>
  <dcterms:modified xsi:type="dcterms:W3CDTF">2025-11-23T16:13:09Z</dcterms:modified>
</cp:coreProperties>
</file>